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75" r:id="rId2"/>
    <p:sldMasterId id="2147483686" r:id="rId3"/>
    <p:sldMasterId id="2147483698" r:id="rId4"/>
    <p:sldMasterId id="2147483651" r:id="rId5"/>
  </p:sldMasterIdLst>
  <p:notesMasterIdLst>
    <p:notesMasterId r:id="rId42"/>
  </p:notesMasterIdLst>
  <p:handoutMasterIdLst>
    <p:handoutMasterId r:id="rId43"/>
  </p:handoutMasterIdLst>
  <p:sldIdLst>
    <p:sldId id="863" r:id="rId6"/>
    <p:sldId id="889" r:id="rId7"/>
    <p:sldId id="890" r:id="rId8"/>
    <p:sldId id="892" r:id="rId9"/>
    <p:sldId id="910" r:id="rId10"/>
    <p:sldId id="893" r:id="rId11"/>
    <p:sldId id="911" r:id="rId12"/>
    <p:sldId id="894" r:id="rId13"/>
    <p:sldId id="912" r:id="rId14"/>
    <p:sldId id="895" r:id="rId15"/>
    <p:sldId id="913" r:id="rId16"/>
    <p:sldId id="823" r:id="rId17"/>
    <p:sldId id="914" r:id="rId18"/>
    <p:sldId id="901" r:id="rId19"/>
    <p:sldId id="915" r:id="rId20"/>
    <p:sldId id="916" r:id="rId21"/>
    <p:sldId id="917" r:id="rId22"/>
    <p:sldId id="832" r:id="rId23"/>
    <p:sldId id="918" r:id="rId24"/>
    <p:sldId id="904" r:id="rId25"/>
    <p:sldId id="919" r:id="rId26"/>
    <p:sldId id="920" r:id="rId27"/>
    <p:sldId id="840" r:id="rId28"/>
    <p:sldId id="906" r:id="rId29"/>
    <p:sldId id="921" r:id="rId30"/>
    <p:sldId id="922" r:id="rId31"/>
    <p:sldId id="907" r:id="rId32"/>
    <p:sldId id="844" r:id="rId33"/>
    <p:sldId id="923" r:id="rId34"/>
    <p:sldId id="848" r:id="rId35"/>
    <p:sldId id="924" r:id="rId36"/>
    <p:sldId id="857" r:id="rId37"/>
    <p:sldId id="858" r:id="rId38"/>
    <p:sldId id="926" r:id="rId39"/>
    <p:sldId id="925" r:id="rId40"/>
    <p:sldId id="886" r:id="rId41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FFFFFF"/>
    <a:srgbClr val="8181D5"/>
    <a:srgbClr val="66CCFF"/>
    <a:srgbClr val="CCCC00"/>
    <a:srgbClr val="CC9900"/>
    <a:srgbClr val="99CCFF"/>
    <a:srgbClr val="FFCC66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757" autoAdjust="0"/>
    <p:restoredTop sz="92848" autoAdjust="0"/>
  </p:normalViewPr>
  <p:slideViewPr>
    <p:cSldViewPr snapToGrid="0">
      <p:cViewPr>
        <p:scale>
          <a:sx n="100" d="100"/>
          <a:sy n="100" d="100"/>
        </p:scale>
        <p:origin x="-1266" y="-96"/>
      </p:cViewPr>
      <p:guideLst>
        <p:guide orient="horz" pos="2148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-1362" y="-96"/>
      </p:cViewPr>
      <p:guideLst>
        <p:guide orient="horz" pos="3024"/>
        <p:guide pos="2304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 smtClean="0"/>
            </a:lvl1pPr>
          </a:lstStyle>
          <a:p>
            <a:pPr>
              <a:defRPr/>
            </a:pPr>
            <a:fld id="{11DF95CF-5A0A-4748-8D39-25525B2E3E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 smtClean="0"/>
            </a:lvl1pPr>
          </a:lstStyle>
          <a:p>
            <a:pPr>
              <a:defRPr/>
            </a:pPr>
            <a:fld id="{F8EDA435-DBDD-4C0D-A938-A1B1E0BF46E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DDE307-ED75-4534-A448-54ED467DB11E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A7D642-8F89-4A51-9211-84CAF103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DDE307-ED75-4534-A448-54ED467DB11E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A7D642-8F89-4A51-9211-84CAF103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DDE307-ED75-4534-A448-54ED467DB11E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A7D642-8F89-4A51-9211-84CAF103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DDE307-ED75-4534-A448-54ED467DB11E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A7D642-8F89-4A51-9211-84CAF103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DDE307-ED75-4534-A448-54ED467DB11E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A7D642-8F89-4A51-9211-84CAF103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DDE307-ED75-4534-A448-54ED467DB11E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A7D642-8F89-4A51-9211-84CAF103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DDE307-ED75-4534-A448-54ED467DB11E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A7D642-8F89-4A51-9211-84CAF103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DDE307-ED75-4534-A448-54ED467DB11E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A7D642-8F89-4A51-9211-84CAF103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DDE307-ED75-4534-A448-54ED467DB11E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A7D642-8F89-4A51-9211-84CAF10373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9" name="Rectangle 7"/>
          <p:cNvSpPr>
            <a:spLocks noChangeArrowheads="1"/>
          </p:cNvSpPr>
          <p:nvPr userDrawn="1"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rgbClr val="082B5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09960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082B5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3076" name="Picture 9" descr="Base Lin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022975"/>
            <a:ext cx="914400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10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082B51"/>
              </a:clrFrom>
              <a:clrTo>
                <a:srgbClr val="082B51">
                  <a:alpha val="0"/>
                </a:srgbClr>
              </a:clrTo>
            </a:clrChange>
          </a:blip>
          <a:srcRect l="5548" t="21025" r="13721" b="49207"/>
          <a:stretch>
            <a:fillRect/>
          </a:stretch>
        </p:blipFill>
        <p:spPr bwMode="auto">
          <a:xfrm>
            <a:off x="139700" y="6110288"/>
            <a:ext cx="2151063" cy="635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09964" name="Text Box 12"/>
          <p:cNvSpPr txBox="1">
            <a:spLocks noChangeArrowheads="1"/>
          </p:cNvSpPr>
          <p:nvPr userDrawn="1"/>
        </p:nvSpPr>
        <p:spPr bwMode="auto">
          <a:xfrm>
            <a:off x="68263" y="171450"/>
            <a:ext cx="445452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GB" sz="2800">
                <a:solidFill>
                  <a:schemeClr val="bg1"/>
                </a:solidFill>
              </a:rPr>
              <a:t>Peak Oil &amp; Future Energy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03339"/>
            <a:ext cx="9144000" cy="587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226029"/>
            <a:ext cx="9144000" cy="587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3556" y="6342077"/>
            <a:ext cx="5158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</a:rPr>
              <a:t>Overview of the Energy Industries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7208C-7A64-48CC-8484-FA7E8B144D01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4EF42-8F7F-482B-89CF-E16086ECB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E860E-5722-42F9-AEEB-9444FBA05BF3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3309A-962E-42F2-BD70-4232281AC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7" name="Rectangle 3"/>
          <p:cNvSpPr>
            <a:spLocks noChangeArrowheads="1"/>
          </p:cNvSpPr>
          <p:nvPr userDrawn="1"/>
        </p:nvSpPr>
        <p:spPr bwMode="auto">
          <a:xfrm>
            <a:off x="0" y="738231"/>
            <a:ext cx="9144000" cy="523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0" y="5999526"/>
            <a:ext cx="9144000" cy="583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46928" y="6296025"/>
            <a:ext cx="7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EG 5066 Energy Technologies: current issues &amp;</a:t>
            </a:r>
            <a:r>
              <a:rPr lang="en-GB" sz="18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future directions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74" r:id="rId3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12203" y="104775"/>
            <a:ext cx="7103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800" b="0" dirty="0" smtClean="0">
                <a:latin typeface="Arial Black" pitchFamily="34" charset="0"/>
              </a:rPr>
              <a:t>Overview of the Energy Industries</a:t>
            </a:r>
            <a:endParaRPr lang="en-GB" sz="2800" b="0" dirty="0">
              <a:latin typeface="Arial Black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575035"/>
            <a:ext cx="1866507" cy="603316"/>
          </a:xfrm>
          <a:prstGeom prst="line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-3095" y="845485"/>
            <a:ext cx="9147095" cy="5160679"/>
            <a:chOff x="-3095" y="845485"/>
            <a:chExt cx="9147095" cy="5160679"/>
          </a:xfrm>
        </p:grpSpPr>
        <p:pic>
          <p:nvPicPr>
            <p:cNvPr id="2" name="Picture 2" descr="cover slide - energy"/>
            <p:cNvPicPr>
              <a:picLocks noChangeAspect="1" noChangeArrowheads="1"/>
            </p:cNvPicPr>
            <p:nvPr/>
          </p:nvPicPr>
          <p:blipFill>
            <a:blip r:embed="rId2" cstate="print"/>
            <a:srcRect t="12454" b="12454"/>
            <a:stretch>
              <a:fillRect/>
            </a:stretch>
          </p:blipFill>
          <p:spPr bwMode="auto">
            <a:xfrm>
              <a:off x="35923" y="845485"/>
              <a:ext cx="4526552" cy="2573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 descr="Refinery_Large"/>
            <p:cNvPicPr>
              <a:picLocks noChangeAspect="1" noChangeArrowheads="1"/>
            </p:cNvPicPr>
            <p:nvPr/>
          </p:nvPicPr>
          <p:blipFill>
            <a:blip r:embed="rId3" cstate="print"/>
            <a:srcRect t="18399" r="1666" b="10312"/>
            <a:stretch>
              <a:fillRect/>
            </a:stretch>
          </p:blipFill>
          <p:spPr bwMode="auto">
            <a:xfrm>
              <a:off x="4562476" y="856348"/>
              <a:ext cx="4553104" cy="2601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3" descr="coal04"/>
            <p:cNvPicPr>
              <a:picLocks noChangeAspect="1" noChangeArrowheads="1"/>
            </p:cNvPicPr>
            <p:nvPr/>
          </p:nvPicPr>
          <p:blipFill>
            <a:blip r:embed="rId4" cstate="print"/>
            <a:srcRect b="5205"/>
            <a:stretch>
              <a:fillRect/>
            </a:stretch>
          </p:blipFill>
          <p:spPr bwMode="auto">
            <a:xfrm>
              <a:off x="5659655" y="3429000"/>
              <a:ext cx="3455469" cy="2543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 descr="Torness nuclear power station, near Dunbar Scotland, UK"/>
            <p:cNvPicPr>
              <a:picLocks noChangeAspect="1" noChangeArrowheads="1"/>
            </p:cNvPicPr>
            <p:nvPr/>
          </p:nvPicPr>
          <p:blipFill>
            <a:blip r:embed="rId5" cstate="print"/>
            <a:srcRect t="18938" b="5244"/>
            <a:stretch>
              <a:fillRect/>
            </a:stretch>
          </p:blipFill>
          <p:spPr bwMode="auto">
            <a:xfrm>
              <a:off x="2945778" y="3429000"/>
              <a:ext cx="3233394" cy="2577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hydro_3_626_article"/>
            <p:cNvPicPr>
              <a:picLocks noChangeAspect="1" noChangeArrowheads="1"/>
            </p:cNvPicPr>
            <p:nvPr/>
          </p:nvPicPr>
          <p:blipFill>
            <a:blip r:embed="rId6" cstate="print"/>
            <a:srcRect t="2315" r="270" b="9003"/>
            <a:stretch>
              <a:fillRect/>
            </a:stretch>
          </p:blipFill>
          <p:spPr bwMode="auto">
            <a:xfrm>
              <a:off x="35113" y="3429001"/>
              <a:ext cx="3853498" cy="2569462"/>
            </a:xfrm>
            <a:prstGeom prst="rect">
              <a:avLst/>
            </a:prstGeom>
            <a:noFill/>
          </p:spPr>
        </p:pic>
        <p:cxnSp>
          <p:nvCxnSpPr>
            <p:cNvPr id="11" name="Straight Connector 10"/>
            <p:cNvCxnSpPr/>
            <p:nvPr/>
          </p:nvCxnSpPr>
          <p:spPr bwMode="auto">
            <a:xfrm>
              <a:off x="-3095" y="857929"/>
              <a:ext cx="9147095" cy="159"/>
            </a:xfrm>
            <a:prstGeom prst="line">
              <a:avLst/>
            </a:prstGeom>
            <a:solidFill>
              <a:srgbClr val="006699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18752" y="5989353"/>
              <a:ext cx="9115723" cy="1588"/>
            </a:xfrm>
            <a:prstGeom prst="line">
              <a:avLst/>
            </a:prstGeom>
            <a:solidFill>
              <a:srgbClr val="006699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8277" y="3442691"/>
              <a:ext cx="9115723" cy="1588"/>
            </a:xfrm>
            <a:prstGeom prst="line">
              <a:avLst/>
            </a:prstGeom>
            <a:solidFill>
              <a:srgbClr val="006699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124075" y="34924"/>
            <a:ext cx="67627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ts val="2600"/>
              </a:lnSpc>
            </a:pPr>
            <a:r>
              <a:rPr lang="en-GB" sz="2400" dirty="0">
                <a:latin typeface="Arial" pitchFamily="34" charset="0"/>
                <a:cs typeface="Arial" pitchFamily="34" charset="0"/>
              </a:rPr>
              <a:t>Fossil fuel reserves-to-production (R/P)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ratios at end 2008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090" y="1333501"/>
            <a:ext cx="790502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248127" y="5742863"/>
            <a:ext cx="3632725" cy="25391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1050" b="0" dirty="0" smtClean="0">
                <a:latin typeface="Arial" pitchFamily="34" charset="0"/>
                <a:cs typeface="Arial" pitchFamily="34" charset="0"/>
              </a:rPr>
              <a:t>Source: BP Statistical Review of World Energy June 2009</a:t>
            </a:r>
            <a:endParaRPr lang="en-US" sz="105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1138" y="3157034"/>
            <a:ext cx="400110" cy="54393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b="0" dirty="0" smtClean="0"/>
              <a:t>Years</a:t>
            </a:r>
            <a:endParaRPr lang="en-US" b="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124075" y="34924"/>
            <a:ext cx="67627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ts val="2600"/>
              </a:lnSpc>
            </a:pPr>
            <a:r>
              <a:rPr lang="en-GB" sz="2400" dirty="0">
                <a:latin typeface="Arial" pitchFamily="34" charset="0"/>
                <a:cs typeface="Arial" pitchFamily="34" charset="0"/>
              </a:rPr>
              <a:t>Fossil fuel reserves-to-production (R/P)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ratios at end 2011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5853942" y="6042825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" name="Content Placeholder 6" descr="PRI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975" y="800069"/>
            <a:ext cx="8060100" cy="5254531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ver slide - energy"/>
          <p:cNvPicPr>
            <a:picLocks noChangeAspect="1" noChangeArrowheads="1"/>
          </p:cNvPicPr>
          <p:nvPr/>
        </p:nvPicPr>
        <p:blipFill>
          <a:blip r:embed="rId2" cstate="print"/>
          <a:srcRect t="12454" b="12454"/>
          <a:stretch>
            <a:fillRect/>
          </a:stretch>
        </p:blipFill>
        <p:spPr bwMode="auto">
          <a:xfrm>
            <a:off x="0" y="803275"/>
            <a:ext cx="9144000" cy="518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393660" y="76200"/>
            <a:ext cx="731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Oil</a:t>
            </a:r>
            <a:endParaRPr lang="en-US" sz="32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067051" y="0"/>
            <a:ext cx="5829300" cy="82073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Oil production/consumption by region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latin typeface="Arial" pitchFamily="34" charset="0"/>
                <a:ea typeface="+mj-ea"/>
                <a:cs typeface="Arial" pitchFamily="34" charset="0"/>
              </a:rPr>
              <a:t>2011</a:t>
            </a:r>
            <a:endParaRPr kumimoji="0" lang="en-GB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5863467" y="603330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" name="Content Placeholder 6" descr="OIL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474" y="778571"/>
            <a:ext cx="7669575" cy="5237929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467225" y="0"/>
            <a:ext cx="4419600" cy="8001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Oil consumption per capita 2008</a:t>
            </a: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76" y="1162050"/>
            <a:ext cx="8333037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257652" y="5733338"/>
            <a:ext cx="3632725" cy="25391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1050" b="0" dirty="0" smtClean="0">
                <a:latin typeface="Arial" pitchFamily="34" charset="0"/>
                <a:cs typeface="Arial" pitchFamily="34" charset="0"/>
              </a:rPr>
              <a:t>Source: BP Statistical Review of World Energy June 2009</a:t>
            </a:r>
            <a:endParaRPr lang="en-US" sz="105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096" y="4370487"/>
            <a:ext cx="761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 smtClean="0">
                <a:latin typeface="Arial" pitchFamily="34" charset="0"/>
                <a:cs typeface="Arial" pitchFamily="34" charset="0"/>
              </a:rPr>
              <a:t>Tonnes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467225" y="0"/>
            <a:ext cx="4419600" cy="8001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Oil consumption per capita 2011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5834892" y="605235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" name="Content Placeholder 7" descr="OIL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866" y="781050"/>
            <a:ext cx="8275943" cy="522592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028949" y="-3175"/>
            <a:ext cx="5857875" cy="82073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Oil reserves-to-production (R/P) ratios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latin typeface="Arial" pitchFamily="34" charset="0"/>
                <a:ea typeface="+mj-ea"/>
                <a:cs typeface="Arial" pitchFamily="34" charset="0"/>
              </a:rPr>
              <a:t>2011</a:t>
            </a:r>
            <a:endParaRPr kumimoji="0" lang="en-GB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1450" y="1438275"/>
            <a:ext cx="714375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5844417" y="605235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" name="Content Placeholder 6" descr="OIL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8650" y="786526"/>
            <a:ext cx="7164750" cy="5220449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71450" y="1438275"/>
            <a:ext cx="714375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5844417" y="605235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36525" y="167775"/>
            <a:ext cx="5850300" cy="466731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Chart of crude oil prices since 1861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6" descr="OILH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8245" y="819110"/>
            <a:ext cx="7350879" cy="515792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finery_Large"/>
          <p:cNvPicPr>
            <a:picLocks noChangeAspect="1" noChangeArrowheads="1"/>
          </p:cNvPicPr>
          <p:nvPr/>
        </p:nvPicPr>
        <p:blipFill>
          <a:blip r:embed="rId2" cstate="print"/>
          <a:srcRect t="18399" r="1666" b="10312"/>
          <a:stretch>
            <a:fillRect/>
          </a:stretch>
        </p:blipFill>
        <p:spPr bwMode="auto">
          <a:xfrm>
            <a:off x="0" y="798513"/>
            <a:ext cx="91440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659657" y="84606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Natural</a:t>
            </a:r>
            <a:r>
              <a:rPr lang="en-GB" sz="2800" dirty="0" smtClean="0"/>
              <a:t> </a:t>
            </a:r>
            <a:r>
              <a:rPr lang="en-GB" sz="3200" dirty="0" smtClean="0"/>
              <a:t>Gas</a:t>
            </a:r>
            <a:endParaRPr lang="en-US" sz="32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76351" y="-19049"/>
            <a:ext cx="7610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2400" dirty="0" smtClean="0"/>
              <a:t>Natural gas production/consumption by region 2011</a:t>
            </a:r>
            <a:endParaRPr lang="en-US" sz="240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5872992" y="605235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" name="Content Placeholder 6" descr="NG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476" y="774449"/>
            <a:ext cx="7717200" cy="521347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28825" y="104775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GB" sz="2800" b="0" dirty="0" smtClean="0">
                <a:latin typeface="Arial Black" pitchFamily="34" charset="0"/>
              </a:rPr>
              <a:t>Overview of the </a:t>
            </a:r>
            <a:r>
              <a:rPr lang="en-GB" sz="2400" b="0" dirty="0" smtClean="0">
                <a:latin typeface="Arial Black" pitchFamily="34" charset="0"/>
              </a:rPr>
              <a:t>Energy</a:t>
            </a:r>
            <a:r>
              <a:rPr lang="en-GB" sz="2800" b="0" dirty="0" smtClean="0">
                <a:latin typeface="Arial Black" pitchFamily="34" charset="0"/>
              </a:rPr>
              <a:t> Industries</a:t>
            </a:r>
            <a:endParaRPr lang="en-GB" sz="2800" b="0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750" y="1295400"/>
            <a:ext cx="340035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/>
              <a:t>We use energy to provide:</a:t>
            </a:r>
          </a:p>
          <a:p>
            <a:pPr marL="266700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2000" dirty="0" smtClean="0"/>
              <a:t>Electricity</a:t>
            </a:r>
          </a:p>
          <a:p>
            <a:pPr marL="266700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2000" dirty="0" smtClean="0"/>
              <a:t>Heat </a:t>
            </a:r>
          </a:p>
          <a:p>
            <a:pPr marL="266700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2000" dirty="0" smtClean="0"/>
              <a:t>Light</a:t>
            </a:r>
          </a:p>
          <a:p>
            <a:pPr marL="266700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2000" dirty="0" smtClean="0"/>
              <a:t>Transport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733925" y="1295400"/>
            <a:ext cx="3942105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smtClean="0"/>
              <a:t>From:</a:t>
            </a:r>
          </a:p>
          <a:p>
            <a:pPr marL="266700" indent="-266700" algn="l">
              <a:buBlip>
                <a:blip r:embed="rId2"/>
              </a:buBlip>
            </a:pPr>
            <a:r>
              <a:rPr lang="en-GB" sz="2000" dirty="0" smtClean="0"/>
              <a:t>Fossil fuels</a:t>
            </a:r>
          </a:p>
          <a:p>
            <a:pPr marL="723900" lvl="1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2000" dirty="0" smtClean="0"/>
              <a:t>Oil</a:t>
            </a:r>
          </a:p>
          <a:p>
            <a:pPr marL="723900" lvl="1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2000" dirty="0" smtClean="0"/>
              <a:t>Gas</a:t>
            </a:r>
          </a:p>
          <a:p>
            <a:pPr marL="723900" lvl="1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2000" dirty="0" smtClean="0"/>
              <a:t>Coal</a:t>
            </a:r>
          </a:p>
          <a:p>
            <a:pPr marL="266700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2000" dirty="0" smtClean="0"/>
              <a:t>Nuclear</a:t>
            </a:r>
          </a:p>
          <a:p>
            <a:pPr marL="266700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2000" dirty="0" smtClean="0"/>
              <a:t>Large-scale hydroelectricity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5590" y="4829175"/>
            <a:ext cx="8826485" cy="996367"/>
            <a:chOff x="174640" y="4591050"/>
            <a:chExt cx="8826485" cy="996367"/>
          </a:xfrm>
        </p:grpSpPr>
        <p:pic>
          <p:nvPicPr>
            <p:cNvPr id="6" name="Picture 2" descr="cover slide - energy"/>
            <p:cNvPicPr>
              <a:picLocks noChangeAspect="1" noChangeArrowheads="1"/>
            </p:cNvPicPr>
            <p:nvPr/>
          </p:nvPicPr>
          <p:blipFill>
            <a:blip r:embed="rId3" cstate="print"/>
            <a:srcRect t="12454" b="12454"/>
            <a:stretch>
              <a:fillRect/>
            </a:stretch>
          </p:blipFill>
          <p:spPr bwMode="auto">
            <a:xfrm>
              <a:off x="174640" y="4598696"/>
              <a:ext cx="1725293" cy="98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Refinery_Large"/>
            <p:cNvPicPr>
              <a:picLocks noChangeAspect="1" noChangeArrowheads="1"/>
            </p:cNvPicPr>
            <p:nvPr/>
          </p:nvPicPr>
          <p:blipFill>
            <a:blip r:embed="rId4" cstate="print"/>
            <a:srcRect t="18399" r="1666" b="10312"/>
            <a:stretch>
              <a:fillRect/>
            </a:stretch>
          </p:blipFill>
          <p:spPr bwMode="auto">
            <a:xfrm>
              <a:off x="2217197" y="4593933"/>
              <a:ext cx="1733915" cy="99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coal04"/>
            <p:cNvPicPr>
              <a:picLocks noChangeAspect="1" noChangeArrowheads="1"/>
            </p:cNvPicPr>
            <p:nvPr/>
          </p:nvPicPr>
          <p:blipFill>
            <a:blip r:embed="rId5" cstate="print"/>
            <a:srcRect b="5205"/>
            <a:stretch>
              <a:fillRect/>
            </a:stretch>
          </p:blipFill>
          <p:spPr bwMode="auto">
            <a:xfrm>
              <a:off x="4268376" y="4591050"/>
              <a:ext cx="1353866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 descr="Torness nuclear power station, near Dunbar Scotland, UK"/>
            <p:cNvPicPr>
              <a:picLocks noChangeAspect="1" noChangeArrowheads="1"/>
            </p:cNvPicPr>
            <p:nvPr/>
          </p:nvPicPr>
          <p:blipFill>
            <a:blip r:embed="rId6" cstate="print"/>
            <a:srcRect t="18938" b="5244"/>
            <a:stretch>
              <a:fillRect/>
            </a:stretch>
          </p:blipFill>
          <p:spPr bwMode="auto">
            <a:xfrm>
              <a:off x="5939506" y="4591050"/>
              <a:ext cx="1250074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hydro_3_626_article"/>
            <p:cNvPicPr>
              <a:picLocks noChangeAspect="1" noChangeArrowheads="1"/>
            </p:cNvPicPr>
            <p:nvPr/>
          </p:nvPicPr>
          <p:blipFill>
            <a:blip r:embed="rId7" cstate="print"/>
            <a:srcRect t="2315" r="270" b="9003"/>
            <a:stretch>
              <a:fillRect/>
            </a:stretch>
          </p:blipFill>
          <p:spPr bwMode="auto">
            <a:xfrm>
              <a:off x="7506844" y="4591050"/>
              <a:ext cx="1494281" cy="99636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" y="909924"/>
            <a:ext cx="8731263" cy="4801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257652" y="5742863"/>
            <a:ext cx="3632725" cy="25391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1050" b="0" dirty="0" smtClean="0">
                <a:latin typeface="Arial" pitchFamily="34" charset="0"/>
                <a:cs typeface="Arial" pitchFamily="34" charset="0"/>
              </a:rPr>
              <a:t>Source: BP Statistical Review of World Energy June 2009</a:t>
            </a:r>
            <a:endParaRPr lang="en-US" sz="105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8590" y="0"/>
            <a:ext cx="6048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Natural gas consumption per capita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575" y="4313337"/>
            <a:ext cx="1997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Tonnes oil equivalent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38590" y="0"/>
            <a:ext cx="6048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Natural gas consumption per capita 2011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5815842" y="605235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" name="Content Placeholder 7" descr="NG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275" y="801183"/>
            <a:ext cx="7821975" cy="5148642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blan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9263" y="1700213"/>
            <a:ext cx="2600325" cy="39147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705100" y="0"/>
            <a:ext cx="618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Natural gas reserves to production ratio 2011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57200" y="1628775"/>
            <a:ext cx="542925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229100" y="1495425"/>
            <a:ext cx="619125" cy="3333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5872992" y="603330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8" name="Content Placeholder 6" descr="NGA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00" y="819150"/>
            <a:ext cx="7258906" cy="513067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798513"/>
            <a:ext cx="9144001" cy="5192713"/>
            <a:chOff x="0" y="798513"/>
            <a:chExt cx="9144001" cy="5192713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798513"/>
              <a:ext cx="9144001" cy="5187951"/>
              <a:chOff x="0" y="836613"/>
              <a:chExt cx="9144001" cy="5187951"/>
            </a:xfrm>
          </p:grpSpPr>
          <p:pic>
            <p:nvPicPr>
              <p:cNvPr id="3" name="Picture 3" descr="coal0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b="5205"/>
              <a:stretch>
                <a:fillRect/>
              </a:stretch>
            </p:blipFill>
            <p:spPr bwMode="auto">
              <a:xfrm>
                <a:off x="4354513" y="2632076"/>
                <a:ext cx="4789488" cy="3392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" name="Picture 4" descr="coal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1484" r="3139" b="25371"/>
              <a:stretch>
                <a:fillRect/>
              </a:stretch>
            </p:blipFill>
            <p:spPr bwMode="auto">
              <a:xfrm>
                <a:off x="4316413" y="836613"/>
                <a:ext cx="4827588" cy="25733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" name="Picture 5" descr="Coal%20Trai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4980" b="15475"/>
              <a:stretch>
                <a:fillRect/>
              </a:stretch>
            </p:blipFill>
            <p:spPr bwMode="auto">
              <a:xfrm>
                <a:off x="0" y="836613"/>
                <a:ext cx="4352925" cy="5187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4354513" y="811213"/>
              <a:ext cx="0" cy="51800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4349750" y="3368676"/>
              <a:ext cx="4789488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55907" y="69478"/>
            <a:ext cx="1072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Coal</a:t>
            </a:r>
            <a:endParaRPr lang="en-US" sz="32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655" y="914400"/>
            <a:ext cx="7965496" cy="4764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643965" y="2022016"/>
            <a:ext cx="346249" cy="354039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1050" b="0" dirty="0" smtClean="0">
                <a:latin typeface="Arial" pitchFamily="34" charset="0"/>
                <a:cs typeface="Arial" pitchFamily="34" charset="0"/>
              </a:rPr>
              <a:t>Source: BP Statistical Review of World Energy June 2009</a:t>
            </a:r>
            <a:endParaRPr lang="en-US" sz="105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4456" y="0"/>
            <a:ext cx="397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Proved coal reserves 2008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01904" y="5657850"/>
            <a:ext cx="5915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Thousand million tonnes (anthracite &amp; bituminous coal in brackets)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5636" y="4474259"/>
            <a:ext cx="400110" cy="75758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b="0" dirty="0" smtClean="0"/>
              <a:t>1.4 (1.4)</a:t>
            </a:r>
            <a:endParaRPr lang="en-US" b="0" dirty="0"/>
          </a:p>
        </p:txBody>
      </p:sp>
      <p:sp>
        <p:nvSpPr>
          <p:cNvPr id="9" name="TextBox 8"/>
          <p:cNvSpPr txBox="1"/>
          <p:nvPr/>
        </p:nvSpPr>
        <p:spPr>
          <a:xfrm>
            <a:off x="1465569" y="4374873"/>
            <a:ext cx="400110" cy="8569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b="0" dirty="0" smtClean="0"/>
              <a:t>15.0 (7.0)</a:t>
            </a:r>
            <a:endParaRPr lang="en-US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2339801" y="4275487"/>
            <a:ext cx="400110" cy="95635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b="0" dirty="0" smtClean="0"/>
              <a:t>32.0 (31.8)</a:t>
            </a:r>
            <a:endParaRPr lang="en-US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3740777" y="4088320"/>
            <a:ext cx="400110" cy="114178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b="0" dirty="0" smtClean="0"/>
              <a:t>246.1 (113.3)</a:t>
            </a:r>
            <a:endParaRPr lang="en-US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5555115" y="4076715"/>
            <a:ext cx="400110" cy="115512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b="0" dirty="0" smtClean="0"/>
              <a:t>259.3 (155.8)</a:t>
            </a:r>
            <a:endParaRPr lang="en-US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7355340" y="4076715"/>
            <a:ext cx="400110" cy="115512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b="0" dirty="0" smtClean="0"/>
              <a:t>272.2 (102.0)</a:t>
            </a:r>
            <a:endParaRPr lang="en-US" b="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86176" y="0"/>
            <a:ext cx="5210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Coal reserves-to-production ratios 2011</a:t>
            </a:r>
            <a:endParaRPr lang="en-US" sz="2400" dirty="0"/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5834892" y="603330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" name="Content Placeholder 6" descr="COAL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6544" y="781050"/>
            <a:ext cx="7348871" cy="520687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436575" y="57150"/>
            <a:ext cx="5488350" cy="46673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Coal production/consumption by region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5872992" y="605235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" name="Content Placeholder 6" descr="COAL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324" y="788542"/>
            <a:ext cx="7743825" cy="522795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3476625" y="120150"/>
            <a:ext cx="5419725" cy="5561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Coal consumption per capita 2011</a:t>
            </a:r>
            <a:endParaRPr kumimoji="0" lang="en-GB" sz="24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5825367" y="605235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4" name="Content Placeholder 7" descr="COAL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400" y="847725"/>
            <a:ext cx="8122383" cy="512895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rness nuclear power station, near Dunbar Scotland, UK"/>
          <p:cNvPicPr>
            <a:picLocks noChangeAspect="1" noChangeArrowheads="1"/>
          </p:cNvPicPr>
          <p:nvPr/>
        </p:nvPicPr>
        <p:blipFill>
          <a:blip r:embed="rId2" cstate="print"/>
          <a:srcRect t="18938" b="5244"/>
          <a:stretch>
            <a:fillRect/>
          </a:stretch>
        </p:blipFill>
        <p:spPr bwMode="auto">
          <a:xfrm>
            <a:off x="47625" y="826830"/>
            <a:ext cx="9029700" cy="512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440706" y="76760"/>
            <a:ext cx="1688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Nuclear</a:t>
            </a:r>
            <a:endParaRPr lang="en-US" sz="32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70649" y="-9525"/>
            <a:ext cx="6125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Nuclear energy consumption by region 2011</a:t>
            </a:r>
            <a:endParaRPr lang="en-US" sz="2400" dirty="0"/>
          </a:p>
        </p:txBody>
      </p:sp>
      <p:pic>
        <p:nvPicPr>
          <p:cNvPr id="8" name="Content Placeholder 7" descr="NUC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9851" y="790575"/>
            <a:ext cx="3913835" cy="524497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5825367" y="605235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2"/>
          <p:cNvSpPr>
            <a:spLocks noChangeArrowheads="1"/>
          </p:cNvSpPr>
          <p:nvPr/>
        </p:nvSpPr>
        <p:spPr bwMode="auto">
          <a:xfrm>
            <a:off x="220664" y="909638"/>
            <a:ext cx="4341812" cy="34901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5125" indent="-365125" algn="l">
              <a:spcBef>
                <a:spcPts val="600"/>
              </a:spcBef>
              <a:spcAft>
                <a:spcPct val="10000"/>
              </a:spcAft>
              <a:buBlip>
                <a:blip r:embed="rId2"/>
              </a:buBlip>
              <a:tabLst>
                <a:tab pos="2514600" algn="l"/>
              </a:tabLst>
            </a:pPr>
            <a:r>
              <a:rPr lang="en-GB" sz="1800" b="0" dirty="0" smtClean="0"/>
              <a:t>Rising energy demand</a:t>
            </a:r>
          </a:p>
          <a:p>
            <a:pPr marL="361950" indent="-361950" algn="l">
              <a:spcBef>
                <a:spcPts val="600"/>
              </a:spcBef>
              <a:spcAft>
                <a:spcPct val="10000"/>
              </a:spcAft>
              <a:buBlip>
                <a:blip r:embed="rId2"/>
              </a:buBlip>
              <a:tabLst>
                <a:tab pos="2514600" algn="l"/>
              </a:tabLst>
            </a:pPr>
            <a:r>
              <a:rPr lang="en-GB" sz="1800" b="0" dirty="0" smtClean="0"/>
              <a:t>Need to stabilise atmospheric CO</a:t>
            </a:r>
            <a:r>
              <a:rPr lang="en-GB" sz="1800" b="0" baseline="-25000" dirty="0" smtClean="0"/>
              <a:t>2</a:t>
            </a:r>
            <a:r>
              <a:rPr lang="en-GB" sz="1800" b="0" dirty="0" smtClean="0"/>
              <a:t> at 550ppm</a:t>
            </a:r>
          </a:p>
          <a:p>
            <a:pPr marL="355600" indent="-355600" algn="l">
              <a:spcBef>
                <a:spcPts val="600"/>
              </a:spcBef>
              <a:spcAft>
                <a:spcPct val="10000"/>
              </a:spcAft>
              <a:buBlip>
                <a:blip r:embed="rId2"/>
              </a:buBlip>
              <a:tabLst>
                <a:tab pos="2514600" algn="l"/>
              </a:tabLst>
            </a:pPr>
            <a:r>
              <a:rPr lang="en-GB" sz="1800" b="0" dirty="0" smtClean="0"/>
              <a:t>Aging fleet of coal &amp; nuclear plant</a:t>
            </a:r>
          </a:p>
          <a:p>
            <a:pPr marL="355600" indent="-355600" algn="l">
              <a:spcBef>
                <a:spcPts val="600"/>
              </a:spcBef>
              <a:spcAft>
                <a:spcPct val="10000"/>
              </a:spcAft>
              <a:buBlip>
                <a:blip r:embed="rId2"/>
              </a:buBlip>
              <a:tabLst>
                <a:tab pos="2514600" algn="l"/>
              </a:tabLst>
            </a:pPr>
            <a:r>
              <a:rPr lang="en-GB" sz="1800" b="0" dirty="0" smtClean="0"/>
              <a:t>Concerns about storage </a:t>
            </a:r>
            <a:r>
              <a:rPr lang="en-GB" sz="1800" b="0" dirty="0"/>
              <a:t>of </a:t>
            </a:r>
            <a:r>
              <a:rPr lang="en-GB" sz="1800" b="0" dirty="0" smtClean="0"/>
              <a:t>nuclear waste</a:t>
            </a:r>
            <a:endParaRPr lang="en-GB" sz="1800" b="0" dirty="0"/>
          </a:p>
          <a:p>
            <a:pPr marL="355600" indent="-355600" algn="l">
              <a:spcBef>
                <a:spcPts val="600"/>
              </a:spcBef>
              <a:spcAft>
                <a:spcPct val="10000"/>
              </a:spcAft>
              <a:buBlip>
                <a:blip r:embed="rId2"/>
              </a:buBlip>
              <a:tabLst>
                <a:tab pos="2514600" algn="l"/>
              </a:tabLst>
            </a:pPr>
            <a:r>
              <a:rPr lang="en-GB" sz="1800" b="0" dirty="0" smtClean="0"/>
              <a:t>Declining </a:t>
            </a:r>
            <a:r>
              <a:rPr lang="en-GB" sz="1800" b="0" dirty="0"/>
              <a:t>oil &amp; gas reserves 30- 50 </a:t>
            </a:r>
            <a:r>
              <a:rPr lang="en-GB" sz="1800" b="0" dirty="0" smtClean="0"/>
              <a:t>years </a:t>
            </a:r>
            <a:endParaRPr lang="en-GB" sz="1800" b="0" dirty="0"/>
          </a:p>
          <a:p>
            <a:pPr marL="355600" indent="-355600" algn="l">
              <a:spcBef>
                <a:spcPts val="600"/>
              </a:spcBef>
              <a:spcAft>
                <a:spcPct val="10000"/>
              </a:spcAft>
              <a:buBlip>
                <a:blip r:embed="rId2"/>
              </a:buBlip>
              <a:tabLst>
                <a:tab pos="2514600" algn="l"/>
              </a:tabLst>
            </a:pPr>
            <a:r>
              <a:rPr lang="en-GB" sz="1800" b="0" dirty="0"/>
              <a:t>Only 70 years of uranium left</a:t>
            </a:r>
          </a:p>
          <a:p>
            <a:pPr marL="355600" indent="-355600" algn="l">
              <a:spcBef>
                <a:spcPts val="600"/>
              </a:spcBef>
              <a:spcAft>
                <a:spcPct val="10000"/>
              </a:spcAft>
              <a:buBlip>
                <a:blip r:embed="rId2"/>
              </a:buBlip>
              <a:tabLst>
                <a:tab pos="2514600" algn="l"/>
              </a:tabLst>
            </a:pPr>
            <a:r>
              <a:rPr lang="en-GB" sz="1800" b="0" dirty="0"/>
              <a:t>Reduce reliance on </a:t>
            </a:r>
            <a:r>
              <a:rPr lang="en-GB" sz="1800" b="0" dirty="0" smtClean="0"/>
              <a:t>hydrocarbons</a:t>
            </a:r>
            <a:endParaRPr lang="en-GB" sz="18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610101" y="1803216"/>
            <a:ext cx="417195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800" b="0" dirty="0" smtClean="0"/>
              <a:t>Policy drivers:</a:t>
            </a:r>
          </a:p>
          <a:p>
            <a:pPr marL="266700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1800" b="0" dirty="0" smtClean="0"/>
              <a:t>Low Carbon Society</a:t>
            </a:r>
          </a:p>
          <a:p>
            <a:pPr marL="266700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1800" b="0" dirty="0" smtClean="0"/>
              <a:t>Security of Supply</a:t>
            </a:r>
          </a:p>
          <a:p>
            <a:pPr marL="266700" indent="-266700" algn="l">
              <a:lnSpc>
                <a:spcPct val="150000"/>
              </a:lnSpc>
              <a:buBlip>
                <a:blip r:embed="rId2"/>
              </a:buBlip>
            </a:pPr>
            <a:r>
              <a:rPr lang="en-GB" sz="1800" b="0" dirty="0" smtClean="0"/>
              <a:t>Fuel Poverty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700" y="4438650"/>
            <a:ext cx="7063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 smtClean="0"/>
              <a:t>Gives greater emphasis on renewable sources of energy</a:t>
            </a:r>
            <a:endParaRPr lang="en-US" sz="2000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38100" y="4920903"/>
            <a:ext cx="9058276" cy="1022697"/>
            <a:chOff x="38100" y="2406303"/>
            <a:chExt cx="9058276" cy="1022697"/>
          </a:xfrm>
        </p:grpSpPr>
        <p:pic>
          <p:nvPicPr>
            <p:cNvPr id="8" name="Picture 2" descr="Picture12"/>
            <p:cNvPicPr>
              <a:picLocks noChangeAspect="1" noChangeArrowheads="1"/>
            </p:cNvPicPr>
            <p:nvPr/>
          </p:nvPicPr>
          <p:blipFill>
            <a:blip r:embed="rId3" cstate="print"/>
            <a:srcRect t="7315" b="5252"/>
            <a:stretch>
              <a:fillRect/>
            </a:stretch>
          </p:blipFill>
          <p:spPr bwMode="auto">
            <a:xfrm>
              <a:off x="4479703" y="2417589"/>
              <a:ext cx="1765467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8" descr="a2384c207fa606b144b5316b86ccb00egeothermal-energy-plant-400"/>
            <p:cNvPicPr>
              <a:picLocks noChangeAspect="1" noChangeArrowheads="1"/>
            </p:cNvPicPr>
            <p:nvPr/>
          </p:nvPicPr>
          <p:blipFill>
            <a:blip r:embed="rId4" cstate="print"/>
            <a:srcRect b="7635"/>
            <a:stretch>
              <a:fillRect/>
            </a:stretch>
          </p:blipFill>
          <p:spPr bwMode="auto">
            <a:xfrm>
              <a:off x="2786042" y="2427114"/>
              <a:ext cx="1621984" cy="9810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  <p:pic>
          <p:nvPicPr>
            <p:cNvPr id="10" name="Picture 2" descr="wave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86626" y="2406303"/>
              <a:ext cx="1809750" cy="1022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rapeseed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100" y="2430685"/>
              <a:ext cx="1296988" cy="973932"/>
            </a:xfrm>
            <a:prstGeom prst="rect">
              <a:avLst/>
            </a:prstGeom>
            <a:noFill/>
          </p:spPr>
        </p:pic>
        <p:pic>
          <p:nvPicPr>
            <p:cNvPr id="12" name="Picture 6" descr="Fig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06765" y="2427114"/>
              <a:ext cx="1307600" cy="981075"/>
            </a:xfrm>
            <a:prstGeom prst="rect">
              <a:avLst/>
            </a:prstGeom>
            <a:noFill/>
          </p:spPr>
        </p:pic>
        <p:pic>
          <p:nvPicPr>
            <p:cNvPr id="13" name="Picture 3" descr="Turbine 1"/>
            <p:cNvPicPr>
              <a:picLocks noChangeAspect="1" noChangeArrowheads="1"/>
            </p:cNvPicPr>
            <p:nvPr/>
          </p:nvPicPr>
          <p:blipFill>
            <a:blip r:embed="rId8" cstate="print"/>
            <a:srcRect l="2937" t="1825" r="508" b="601"/>
            <a:stretch>
              <a:fillRect/>
            </a:stretch>
          </p:blipFill>
          <p:spPr bwMode="auto">
            <a:xfrm flipH="1">
              <a:off x="6316847" y="2407329"/>
              <a:ext cx="898104" cy="1020644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</p:pic>
      </p:grpSp>
      <p:sp>
        <p:nvSpPr>
          <p:cNvPr id="14" name="Rectangle 13"/>
          <p:cNvSpPr/>
          <p:nvPr/>
        </p:nvSpPr>
        <p:spPr>
          <a:xfrm>
            <a:off x="2028825" y="104775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GB" sz="2800" b="0" dirty="0" smtClean="0">
                <a:latin typeface="Arial Black" pitchFamily="34" charset="0"/>
              </a:rPr>
              <a:t>Overview of the </a:t>
            </a:r>
            <a:r>
              <a:rPr lang="en-GB" sz="2400" b="0" dirty="0" smtClean="0">
                <a:latin typeface="Arial Black" pitchFamily="34" charset="0"/>
              </a:rPr>
              <a:t>Energy</a:t>
            </a:r>
            <a:r>
              <a:rPr lang="en-GB" sz="2800" b="0" dirty="0" smtClean="0">
                <a:latin typeface="Arial Black" pitchFamily="34" charset="0"/>
              </a:rPr>
              <a:t> Industries</a:t>
            </a:r>
            <a:endParaRPr lang="en-GB" sz="2800" b="0" dirty="0">
              <a:latin typeface="Arial Black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52623" y="73400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 smtClean="0"/>
              <a:t>Hydroelectricity</a:t>
            </a:r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09848" y="838994"/>
            <a:ext cx="8805577" cy="5155406"/>
            <a:chOff x="309848" y="838994"/>
            <a:chExt cx="8805577" cy="5155406"/>
          </a:xfrm>
        </p:grpSpPr>
        <p:pic>
          <p:nvPicPr>
            <p:cNvPr id="4" name="Picture 3" descr="hydro_3_626_article"/>
            <p:cNvPicPr>
              <a:picLocks noChangeAspect="1" noChangeArrowheads="1"/>
            </p:cNvPicPr>
            <p:nvPr/>
          </p:nvPicPr>
          <p:blipFill>
            <a:blip r:embed="rId2" cstate="print"/>
            <a:srcRect t="2315" r="270" b="9003"/>
            <a:stretch>
              <a:fillRect/>
            </a:stretch>
          </p:blipFill>
          <p:spPr bwMode="auto">
            <a:xfrm>
              <a:off x="4667250" y="3065463"/>
              <a:ext cx="4392613" cy="2928937"/>
            </a:xfrm>
            <a:prstGeom prst="rect">
              <a:avLst/>
            </a:prstGeom>
            <a:noFill/>
          </p:spPr>
        </p:pic>
        <p:cxnSp>
          <p:nvCxnSpPr>
            <p:cNvPr id="9" name="Straight Connector 8"/>
            <p:cNvCxnSpPr/>
            <p:nvPr/>
          </p:nvCxnSpPr>
          <p:spPr bwMode="auto">
            <a:xfrm flipV="1">
              <a:off x="438150" y="5953125"/>
              <a:ext cx="8677275" cy="19051"/>
            </a:xfrm>
            <a:prstGeom prst="line">
              <a:avLst/>
            </a:prstGeom>
            <a:solidFill>
              <a:srgbClr val="006699"/>
            </a:solidFill>
            <a:ln w="762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rot="5400000">
              <a:off x="2120775" y="3412456"/>
              <a:ext cx="5112000" cy="1588"/>
            </a:xfrm>
            <a:prstGeom prst="line">
              <a:avLst/>
            </a:prstGeom>
            <a:solidFill>
              <a:srgbClr val="006699"/>
            </a:solidFill>
            <a:ln w="762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" name="Picture 4" descr="Hydro_dam"/>
            <p:cNvPicPr>
              <a:picLocks noChangeAspect="1" noChangeArrowheads="1"/>
            </p:cNvPicPr>
            <p:nvPr/>
          </p:nvPicPr>
          <p:blipFill>
            <a:blip r:embed="rId3" cstate="print"/>
            <a:srcRect t="6749" b="8009"/>
            <a:stretch>
              <a:fillRect/>
            </a:stretch>
          </p:blipFill>
          <p:spPr bwMode="auto">
            <a:xfrm>
              <a:off x="309848" y="857250"/>
              <a:ext cx="3985115" cy="5111862"/>
            </a:xfrm>
            <a:prstGeom prst="rect">
              <a:avLst/>
            </a:prstGeom>
            <a:noFill/>
          </p:spPr>
        </p:pic>
        <p:pic>
          <p:nvPicPr>
            <p:cNvPr id="6" name="Picture 5" descr="hoover4"/>
            <p:cNvPicPr>
              <a:picLocks noChangeAspect="1" noChangeArrowheads="1"/>
            </p:cNvPicPr>
            <p:nvPr/>
          </p:nvPicPr>
          <p:blipFill>
            <a:blip r:embed="rId4" cstate="print"/>
            <a:srcRect t="16284"/>
            <a:stretch>
              <a:fillRect/>
            </a:stretch>
          </p:blipFill>
          <p:spPr bwMode="auto">
            <a:xfrm>
              <a:off x="4657725" y="854075"/>
              <a:ext cx="4392613" cy="2603500"/>
            </a:xfrm>
            <a:prstGeom prst="rect">
              <a:avLst/>
            </a:prstGeom>
            <a:noFill/>
          </p:spPr>
        </p:pic>
        <p:cxnSp>
          <p:nvCxnSpPr>
            <p:cNvPr id="10" name="Straight Connector 9"/>
            <p:cNvCxnSpPr/>
            <p:nvPr/>
          </p:nvCxnSpPr>
          <p:spPr bwMode="auto">
            <a:xfrm rot="5400000">
              <a:off x="6416550" y="3394200"/>
              <a:ext cx="5112000" cy="1588"/>
            </a:xfrm>
            <a:prstGeom prst="line">
              <a:avLst/>
            </a:prstGeom>
            <a:solidFill>
              <a:srgbClr val="006699"/>
            </a:solidFill>
            <a:ln w="762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6483225" y="3413250"/>
              <a:ext cx="5112000" cy="1588"/>
            </a:xfrm>
            <a:prstGeom prst="line">
              <a:avLst/>
            </a:prstGeom>
            <a:solidFill>
              <a:srgbClr val="006699"/>
            </a:solidFill>
            <a:ln w="762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rot="5400000">
              <a:off x="2205450" y="3395250"/>
              <a:ext cx="5076000" cy="1588"/>
            </a:xfrm>
            <a:prstGeom prst="line">
              <a:avLst/>
            </a:prstGeom>
            <a:solidFill>
              <a:srgbClr val="006699"/>
            </a:solidFill>
            <a:ln w="762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rot="5400000">
              <a:off x="2138775" y="3395250"/>
              <a:ext cx="5076000" cy="1588"/>
            </a:xfrm>
            <a:prstGeom prst="line">
              <a:avLst/>
            </a:prstGeom>
            <a:solidFill>
              <a:srgbClr val="006699"/>
            </a:solidFill>
            <a:ln w="762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89321" y="-9525"/>
            <a:ext cx="650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Hydroelectricity consumption by region 2011</a:t>
            </a:r>
            <a:endParaRPr lang="en-US" sz="240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5853942" y="603330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" name="Content Placeholder 7" descr="HYD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7900" y="799468"/>
            <a:ext cx="3907200" cy="5236082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0" y="674688"/>
            <a:ext cx="9144000" cy="5545137"/>
            <a:chOff x="0" y="425"/>
            <a:chExt cx="5760" cy="3493"/>
          </a:xfrm>
        </p:grpSpPr>
        <p:pic>
          <p:nvPicPr>
            <p:cNvPr id="3" name="Picture 18" descr="Fuel%20Cell%201"/>
            <p:cNvPicPr>
              <a:picLocks noChangeAspect="1" noChangeArrowheads="1"/>
            </p:cNvPicPr>
            <p:nvPr/>
          </p:nvPicPr>
          <p:blipFill>
            <a:blip r:embed="rId2" cstate="print"/>
            <a:srcRect t="1819" b="25877"/>
            <a:stretch>
              <a:fillRect/>
            </a:stretch>
          </p:blipFill>
          <p:spPr bwMode="auto">
            <a:xfrm>
              <a:off x="2880" y="438"/>
              <a:ext cx="2880" cy="1710"/>
            </a:xfrm>
            <a:prstGeom prst="rect">
              <a:avLst/>
            </a:prstGeom>
            <a:noFill/>
          </p:spPr>
        </p:pic>
        <p:pic>
          <p:nvPicPr>
            <p:cNvPr id="4" name="Picture 7" descr="iStock_000000870967Medium"/>
            <p:cNvPicPr>
              <a:picLocks noChangeAspect="1" noChangeArrowheads="1"/>
            </p:cNvPicPr>
            <p:nvPr/>
          </p:nvPicPr>
          <p:blipFill>
            <a:blip r:embed="rId3" cstate="print"/>
            <a:srcRect l="6036" t="13206" b="1614"/>
            <a:stretch>
              <a:fillRect/>
            </a:stretch>
          </p:blipFill>
          <p:spPr bwMode="auto">
            <a:xfrm>
              <a:off x="0" y="430"/>
              <a:ext cx="2880" cy="1744"/>
            </a:xfrm>
            <a:prstGeom prst="rect">
              <a:avLst/>
            </a:prstGeom>
            <a:noFill/>
          </p:spPr>
        </p:pic>
        <p:pic>
          <p:nvPicPr>
            <p:cNvPr id="5" name="Picture 9" descr="Iceland_Geothermal_facility"/>
            <p:cNvPicPr>
              <a:picLocks noChangeAspect="1" noChangeArrowheads="1"/>
            </p:cNvPicPr>
            <p:nvPr/>
          </p:nvPicPr>
          <p:blipFill>
            <a:blip r:embed="rId4" cstate="print"/>
            <a:srcRect t="12065" b="9294"/>
            <a:stretch>
              <a:fillRect/>
            </a:stretch>
          </p:blipFill>
          <p:spPr bwMode="auto">
            <a:xfrm>
              <a:off x="0" y="2160"/>
              <a:ext cx="2880" cy="1753"/>
            </a:xfrm>
            <a:prstGeom prst="rect">
              <a:avLst/>
            </a:prstGeom>
            <a:noFill/>
          </p:spPr>
        </p:pic>
        <p:pic>
          <p:nvPicPr>
            <p:cNvPr id="6" name="Picture 11" descr="wave"/>
            <p:cNvPicPr>
              <a:picLocks noChangeAspect="1" noChangeArrowheads="1"/>
            </p:cNvPicPr>
            <p:nvPr/>
          </p:nvPicPr>
          <p:blipFill>
            <a:blip r:embed="rId5" cstate="print"/>
            <a:srcRect t="15439" b="8774"/>
            <a:stretch>
              <a:fillRect/>
            </a:stretch>
          </p:blipFill>
          <p:spPr bwMode="auto">
            <a:xfrm>
              <a:off x="2880" y="2171"/>
              <a:ext cx="2880" cy="1745"/>
            </a:xfrm>
            <a:prstGeom prst="rect">
              <a:avLst/>
            </a:prstGeom>
            <a:noFill/>
          </p:spPr>
        </p:pic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0" y="2160"/>
              <a:ext cx="576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2880" y="425"/>
              <a:ext cx="0" cy="349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0" y="3908"/>
              <a:ext cx="576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0" y="428"/>
              <a:ext cx="576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75743" y="56359"/>
            <a:ext cx="6550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 smtClean="0"/>
              <a:t>Renewable Energy Technologies</a:t>
            </a:r>
            <a:endParaRPr lang="en-US" sz="32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tock_000000784439Large"/>
          <p:cNvPicPr>
            <a:picLocks noChangeAspect="1" noChangeArrowheads="1"/>
          </p:cNvPicPr>
          <p:nvPr/>
        </p:nvPicPr>
        <p:blipFill>
          <a:blip r:embed="rId2" cstate="print"/>
          <a:srcRect l="45856" r="14664"/>
          <a:stretch>
            <a:fillRect/>
          </a:stretch>
        </p:blipFill>
        <p:spPr bwMode="auto">
          <a:xfrm>
            <a:off x="5457825" y="847725"/>
            <a:ext cx="36671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184275" y="1825625"/>
            <a:ext cx="3619500" cy="4048125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4988" marR="0" lvl="0" indent="-534988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082B51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Biomass</a:t>
            </a:r>
          </a:p>
          <a:p>
            <a:pPr marL="534988" marR="0" lvl="0" indent="-534988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082B51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Fuel Cells</a:t>
            </a:r>
          </a:p>
          <a:p>
            <a:pPr marL="534988" marR="0" lvl="0" indent="-534988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082B51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Geothermal</a:t>
            </a:r>
          </a:p>
          <a:p>
            <a:pPr marL="534988" marR="0" lvl="0" indent="-534988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082B51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Hydro-electricity</a:t>
            </a:r>
          </a:p>
          <a:p>
            <a:pPr marL="534988" marR="0" lvl="0" indent="-534988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082B51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Solar </a:t>
            </a: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photovoltaics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(PV)</a:t>
            </a:r>
          </a:p>
          <a:p>
            <a:pPr marL="534988" marR="0" lvl="0" indent="-534988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082B51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Tidal</a:t>
            </a:r>
          </a:p>
          <a:p>
            <a:pPr marL="534988" marR="0" lvl="0" indent="-534988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082B51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Wave</a:t>
            </a:r>
          </a:p>
          <a:p>
            <a:pPr marL="534988" marR="0" lvl="0" indent="-534988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082B51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 power</a:t>
            </a:r>
          </a:p>
          <a:p>
            <a:pPr marL="1074738" marR="0" lvl="1" indent="-360363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Clr>
                <a:srgbClr val="082B51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Onshore</a:t>
            </a:r>
          </a:p>
          <a:p>
            <a:pPr marL="1074738" marR="0" lvl="1" indent="-360363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Clr>
                <a:srgbClr val="082B51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Offshore</a:t>
            </a:r>
          </a:p>
          <a:p>
            <a:pPr marL="534988" marR="0" lvl="0" indent="-534988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082B51"/>
              </a:buClr>
              <a:buSzPct val="90000"/>
              <a:buFont typeface="Wingdings" pitchFamily="2" charset="2"/>
              <a:buChar char="n"/>
              <a:tabLst>
                <a:tab pos="1074738" algn="l"/>
              </a:tabLst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39700" y="942975"/>
            <a:ext cx="4987925" cy="85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l">
              <a:buClr>
                <a:srgbClr val="3C7639"/>
              </a:buClr>
              <a:buSzPct val="90000"/>
              <a:buFont typeface="Wingdings" pitchFamily="2" charset="2"/>
              <a:buNone/>
            </a:pPr>
            <a:r>
              <a:rPr lang="en-GB" sz="2200" b="0" dirty="0"/>
              <a:t>Mainly concerned with producing electricity from sustainable sources: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1499" y="142084"/>
            <a:ext cx="496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dirty="0" smtClean="0"/>
              <a:t>Renewable Energy Technologies</a:t>
            </a:r>
            <a:endParaRPr lang="en-US" sz="24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04800" y="76199"/>
            <a:ext cx="8648700" cy="608467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Renewable energy consumption/share of power by region</a:t>
            </a:r>
            <a:endParaRPr kumimoji="0" lang="en-GB" sz="24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5930142" y="6052350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" name="Content Placeholder 7" descr="REN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49" y="809625"/>
            <a:ext cx="7923352" cy="518782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26800" y="234450"/>
            <a:ext cx="7450500" cy="46673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Renewable energy production by region - </a:t>
            </a:r>
            <a:r>
              <a:rPr kumimoji="0" lang="en-GB" sz="44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biofuels</a:t>
            </a:r>
            <a:endParaRPr kumimoji="0" lang="en-GB" sz="44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5863467" y="6061875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" name="Content Placeholder 6" descr="RENB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50" y="807586"/>
            <a:ext cx="7917225" cy="5189863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684859" y="95250"/>
            <a:ext cx="244009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GB" sz="2800" dirty="0"/>
              <a:t>Energy in UK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0" y="836613"/>
            <a:ext cx="9144000" cy="5006975"/>
            <a:chOff x="0" y="836613"/>
            <a:chExt cx="9144000" cy="5006975"/>
          </a:xfrm>
        </p:grpSpPr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0" y="836613"/>
              <a:ext cx="9144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2273300" y="2270125"/>
              <a:ext cx="193675" cy="889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Text Box 13"/>
            <p:cNvSpPr txBox="1">
              <a:spLocks noChangeArrowheads="1"/>
            </p:cNvSpPr>
            <p:nvPr/>
          </p:nvSpPr>
          <p:spPr bwMode="auto">
            <a:xfrm>
              <a:off x="1955800" y="2419350"/>
              <a:ext cx="64135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800" b="0"/>
                <a:t>37%</a:t>
              </a:r>
            </a:p>
          </p:txBody>
        </p:sp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954213" y="3052763"/>
              <a:ext cx="64135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800" b="0"/>
                <a:t>34%</a:t>
              </a:r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2017713" y="3808413"/>
              <a:ext cx="51435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800" b="0"/>
                <a:t>5%</a:t>
              </a: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1954213" y="5046663"/>
              <a:ext cx="64135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800" b="0"/>
                <a:t>20%</a:t>
              </a:r>
            </a:p>
          </p:txBody>
        </p:sp>
        <p:cxnSp>
          <p:nvCxnSpPr>
            <p:cNvPr id="11" name="AutoShape 21"/>
            <p:cNvCxnSpPr>
              <a:cxnSpLocks noChangeShapeType="1"/>
              <a:stCxn id="38" idx="3"/>
              <a:endCxn id="37" idx="1"/>
            </p:cNvCxnSpPr>
            <p:nvPr/>
          </p:nvCxnSpPr>
          <p:spPr bwMode="auto">
            <a:xfrm>
              <a:off x="4405313" y="4598988"/>
              <a:ext cx="2036762" cy="515938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92D05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2" name="AutoShape 22"/>
            <p:cNvCxnSpPr>
              <a:cxnSpLocks noChangeShapeType="1"/>
              <a:stCxn id="38" idx="3"/>
              <a:endCxn id="36" idx="1"/>
            </p:cNvCxnSpPr>
            <p:nvPr/>
          </p:nvCxnSpPr>
          <p:spPr bwMode="auto">
            <a:xfrm flipV="1">
              <a:off x="4405313" y="2487613"/>
              <a:ext cx="2049462" cy="2111375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92D05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3" name="Text Box 29"/>
            <p:cNvSpPr txBox="1">
              <a:spLocks noChangeArrowheads="1"/>
            </p:cNvSpPr>
            <p:nvPr/>
          </p:nvSpPr>
          <p:spPr bwMode="auto">
            <a:xfrm>
              <a:off x="2214563" y="1878013"/>
              <a:ext cx="1020762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200" b="0"/>
                <a:t>(with others)</a:t>
              </a:r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539750" y="5691188"/>
              <a:ext cx="376237" cy="0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977900" y="5538788"/>
              <a:ext cx="1301750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="0"/>
                <a:t>Zero/Low CO</a:t>
              </a:r>
              <a:r>
                <a:rPr lang="en-GB" b="0" baseline="-25000"/>
                <a:t>2</a:t>
              </a:r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>
              <a:off x="2527300" y="5691188"/>
              <a:ext cx="37623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3076575" y="5538788"/>
              <a:ext cx="928687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="0"/>
                <a:t>High CO</a:t>
              </a:r>
              <a:r>
                <a:rPr lang="en-GB" b="0" baseline="-25000"/>
                <a:t>2</a:t>
              </a:r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1746250" y="1431925"/>
              <a:ext cx="2062162" cy="2824163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 flipV="1">
              <a:off x="1841500" y="2301875"/>
              <a:ext cx="4581525" cy="9525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1820863" y="2506663"/>
              <a:ext cx="1838325" cy="17780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1860550" y="3321050"/>
              <a:ext cx="1600200" cy="963613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1881188" y="4186238"/>
              <a:ext cx="1131887" cy="377825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 flipV="1">
              <a:off x="1900238" y="4643438"/>
              <a:ext cx="1093787" cy="446088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4" name="AutoShape 24"/>
            <p:cNvCxnSpPr>
              <a:cxnSpLocks noChangeShapeType="1"/>
            </p:cNvCxnSpPr>
            <p:nvPr/>
          </p:nvCxnSpPr>
          <p:spPr bwMode="auto">
            <a:xfrm>
              <a:off x="4327525" y="4692650"/>
              <a:ext cx="2065337" cy="515938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5" name="AutoShape 25"/>
            <p:cNvCxnSpPr>
              <a:cxnSpLocks noChangeShapeType="1"/>
            </p:cNvCxnSpPr>
            <p:nvPr/>
          </p:nvCxnSpPr>
          <p:spPr bwMode="auto">
            <a:xfrm flipV="1">
              <a:off x="4346575" y="2390775"/>
              <a:ext cx="2065337" cy="2111375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6" name="AutoShape 26"/>
            <p:cNvCxnSpPr>
              <a:cxnSpLocks noChangeShapeType="1"/>
              <a:stCxn id="29" idx="3"/>
              <a:endCxn id="30" idx="1"/>
            </p:cNvCxnSpPr>
            <p:nvPr/>
          </p:nvCxnSpPr>
          <p:spPr bwMode="auto">
            <a:xfrm>
              <a:off x="1800225" y="1365250"/>
              <a:ext cx="2605087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27"/>
            <p:cNvCxnSpPr>
              <a:cxnSpLocks noChangeShapeType="1"/>
              <a:stCxn id="30" idx="3"/>
              <a:endCxn id="31" idx="1"/>
            </p:cNvCxnSpPr>
            <p:nvPr/>
          </p:nvCxnSpPr>
          <p:spPr bwMode="auto">
            <a:xfrm flipV="1">
              <a:off x="6364288" y="1363663"/>
              <a:ext cx="839787" cy="1588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2079625" y="1614488"/>
              <a:ext cx="51435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800" b="0"/>
                <a:t>4%</a:t>
              </a:r>
            </a:p>
          </p:txBody>
        </p:sp>
        <p:sp>
          <p:nvSpPr>
            <p:cNvPr id="29" name="AutoShape 30"/>
            <p:cNvSpPr>
              <a:spLocks noChangeArrowheads="1"/>
            </p:cNvSpPr>
            <p:nvPr/>
          </p:nvSpPr>
          <p:spPr bwMode="auto">
            <a:xfrm>
              <a:off x="379413" y="1081088"/>
              <a:ext cx="1420812" cy="5667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Oil</a:t>
              </a:r>
            </a:p>
          </p:txBody>
        </p:sp>
        <p:sp>
          <p:nvSpPr>
            <p:cNvPr id="30" name="AutoShape 31"/>
            <p:cNvSpPr>
              <a:spLocks noChangeArrowheads="1"/>
            </p:cNvSpPr>
            <p:nvPr/>
          </p:nvSpPr>
          <p:spPr bwMode="auto">
            <a:xfrm>
              <a:off x="4405313" y="1076325"/>
              <a:ext cx="1958975" cy="5762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66CCFF"/>
                </a:gs>
                <a:gs pos="100000">
                  <a:srgbClr val="2F5E76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Gasoline or Diesel</a:t>
              </a:r>
            </a:p>
          </p:txBody>
        </p:sp>
        <p:sp>
          <p:nvSpPr>
            <p:cNvPr id="31" name="AutoShape 32"/>
            <p:cNvSpPr>
              <a:spLocks noChangeArrowheads="1"/>
            </p:cNvSpPr>
            <p:nvPr/>
          </p:nvSpPr>
          <p:spPr bwMode="auto">
            <a:xfrm>
              <a:off x="7204075" y="1079500"/>
              <a:ext cx="1581150" cy="5683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32" name="AutoShape 33"/>
            <p:cNvSpPr>
              <a:spLocks noChangeArrowheads="1"/>
            </p:cNvSpPr>
            <p:nvPr/>
          </p:nvSpPr>
          <p:spPr bwMode="auto">
            <a:xfrm>
              <a:off x="379413" y="2187575"/>
              <a:ext cx="1452562" cy="5969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Gas</a:t>
              </a:r>
            </a:p>
          </p:txBody>
        </p:sp>
        <p:sp>
          <p:nvSpPr>
            <p:cNvPr id="33" name="AutoShape 34"/>
            <p:cNvSpPr>
              <a:spLocks noChangeArrowheads="1"/>
            </p:cNvSpPr>
            <p:nvPr/>
          </p:nvSpPr>
          <p:spPr bwMode="auto">
            <a:xfrm>
              <a:off x="379413" y="3057525"/>
              <a:ext cx="1490662" cy="5365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Coal</a:t>
              </a:r>
            </a:p>
          </p:txBody>
        </p:sp>
        <p:sp>
          <p:nvSpPr>
            <p:cNvPr id="34" name="AutoShape 35"/>
            <p:cNvSpPr>
              <a:spLocks noChangeArrowheads="1"/>
            </p:cNvSpPr>
            <p:nvPr/>
          </p:nvSpPr>
          <p:spPr bwMode="auto">
            <a:xfrm>
              <a:off x="379413" y="3908425"/>
              <a:ext cx="1520825" cy="6064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GB" sz="1800" b="0">
                  <a:solidFill>
                    <a:schemeClr val="bg1"/>
                  </a:solidFill>
                </a:rPr>
                <a:t>Renewables</a:t>
              </a:r>
            </a:p>
          </p:txBody>
        </p:sp>
        <p:sp>
          <p:nvSpPr>
            <p:cNvPr id="35" name="AutoShape 36"/>
            <p:cNvSpPr>
              <a:spLocks noChangeArrowheads="1"/>
            </p:cNvSpPr>
            <p:nvPr/>
          </p:nvSpPr>
          <p:spPr bwMode="auto">
            <a:xfrm>
              <a:off x="379413" y="4835525"/>
              <a:ext cx="1522412" cy="55721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GB" sz="1800" b="0">
                  <a:solidFill>
                    <a:schemeClr val="bg1"/>
                  </a:solidFill>
                </a:rPr>
                <a:t>Nuclear</a:t>
              </a:r>
            </a:p>
          </p:txBody>
        </p:sp>
        <p:sp>
          <p:nvSpPr>
            <p:cNvPr id="36" name="AutoShape 37"/>
            <p:cNvSpPr>
              <a:spLocks noChangeArrowheads="1"/>
            </p:cNvSpPr>
            <p:nvPr/>
          </p:nvSpPr>
          <p:spPr bwMode="auto">
            <a:xfrm>
              <a:off x="6454775" y="2128838"/>
              <a:ext cx="2330450" cy="7159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Heat</a:t>
              </a:r>
            </a:p>
            <a:p>
              <a:r>
                <a:rPr lang="en-GB" sz="1800" b="0">
                  <a:solidFill>
                    <a:schemeClr val="bg1"/>
                  </a:solidFill>
                </a:rPr>
                <a:t>(Homes &amp; Business)</a:t>
              </a:r>
            </a:p>
          </p:txBody>
        </p:sp>
        <p:sp>
          <p:nvSpPr>
            <p:cNvPr id="37" name="AutoShape 38"/>
            <p:cNvSpPr>
              <a:spLocks noChangeArrowheads="1"/>
            </p:cNvSpPr>
            <p:nvPr/>
          </p:nvSpPr>
          <p:spPr bwMode="auto">
            <a:xfrm>
              <a:off x="6442075" y="4741863"/>
              <a:ext cx="2343150" cy="7461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Power Services</a:t>
              </a:r>
            </a:p>
            <a:p>
              <a:r>
                <a:rPr lang="en-GB" sz="1800" b="0">
                  <a:solidFill>
                    <a:schemeClr val="bg1"/>
                  </a:solidFill>
                </a:rPr>
                <a:t>(Homes &amp; Business)</a:t>
              </a:r>
            </a:p>
          </p:txBody>
        </p:sp>
        <p:sp>
          <p:nvSpPr>
            <p:cNvPr id="38" name="AutoShape 39"/>
            <p:cNvSpPr>
              <a:spLocks noChangeArrowheads="1"/>
            </p:cNvSpPr>
            <p:nvPr/>
          </p:nvSpPr>
          <p:spPr bwMode="auto">
            <a:xfrm>
              <a:off x="3043238" y="4295775"/>
              <a:ext cx="1362075" cy="6064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66CCFF"/>
                </a:gs>
                <a:gs pos="100000">
                  <a:srgbClr val="2F5E76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Electricity</a:t>
              </a: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257298" y="44449"/>
            <a:ext cx="762000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ts val="2600"/>
              </a:lnSpc>
            </a:pPr>
            <a:r>
              <a:rPr lang="en-GB" sz="2800" dirty="0">
                <a:latin typeface="Arial" pitchFamily="34" charset="0"/>
                <a:cs typeface="Arial" pitchFamily="34" charset="0"/>
              </a:rPr>
              <a:t>World primary energy consumption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patterns 2008</a:t>
            </a:r>
            <a:endParaRPr lang="en-GB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964543" y="944563"/>
            <a:ext cx="3369332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eaLnBrk="1" hangingPunct="1"/>
            <a:r>
              <a:rPr lang="en-GB" sz="1800" b="1" dirty="0">
                <a:latin typeface="Arial" pitchFamily="34" charset="0"/>
                <a:cs typeface="Arial" pitchFamily="34" charset="0"/>
              </a:rPr>
              <a:t>World Consumption</a:t>
            </a:r>
          </a:p>
          <a:p>
            <a:pPr algn="l" eaLnBrk="1" hangingPunct="1"/>
            <a:r>
              <a:rPr lang="en-GB" sz="1800" dirty="0">
                <a:latin typeface="Arial" pitchFamily="34" charset="0"/>
                <a:cs typeface="Arial" pitchFamily="34" charset="0"/>
              </a:rPr>
              <a:t>Million tonnes oil equivalent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49" y="1519611"/>
            <a:ext cx="7877175" cy="444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643965" y="1828088"/>
            <a:ext cx="346249" cy="37567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1050" dirty="0" smtClean="0">
                <a:latin typeface="Arial" pitchFamily="34" charset="0"/>
                <a:cs typeface="Arial" pitchFamily="34" charset="0"/>
              </a:rPr>
              <a:t>Source: BP Statistical Review of World Energy June 2009</a:t>
            </a:r>
            <a:endParaRPr lang="en-US" sz="105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533400" y="130174"/>
            <a:ext cx="8353425" cy="57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ts val="2600"/>
              </a:lnSpc>
            </a:pPr>
            <a:r>
              <a:rPr lang="en-GB" sz="2800" dirty="0">
                <a:latin typeface="Arial" pitchFamily="34" charset="0"/>
                <a:cs typeface="Arial" pitchFamily="34" charset="0"/>
              </a:rPr>
              <a:t>World primary energy consumption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patterns 2011</a:t>
            </a:r>
            <a:endParaRPr lang="en-GB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6581774" y="6033300"/>
            <a:ext cx="2307001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" name="Content Placeholder 7" descr="PRI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42" y="847725"/>
            <a:ext cx="7884556" cy="515925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533525" y="0"/>
            <a:ext cx="73533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ts val="2600"/>
              </a:lnSpc>
            </a:pPr>
            <a:r>
              <a:rPr lang="en-GB" sz="2400" dirty="0">
                <a:latin typeface="Arial" pitchFamily="34" charset="0"/>
                <a:cs typeface="Arial" pitchFamily="34" charset="0"/>
              </a:rPr>
              <a:t>Regional primary energy consumption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patterns 2008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192" y="1390651"/>
            <a:ext cx="7648871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238602" y="5742863"/>
            <a:ext cx="3632725" cy="25391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1050" b="0" dirty="0" smtClean="0">
                <a:latin typeface="Arial" pitchFamily="34" charset="0"/>
                <a:cs typeface="Arial" pitchFamily="34" charset="0"/>
              </a:rPr>
              <a:t>Source: BP Statistical Review of World Energy June 2009</a:t>
            </a:r>
            <a:endParaRPr lang="en-US" sz="105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0555" y="2839451"/>
            <a:ext cx="400110" cy="100764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b="0" dirty="0" smtClean="0"/>
              <a:t>Percentage</a:t>
            </a:r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269304" y="166687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9461" y="2143125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Hydro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40982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Nuclear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8997" y="3102173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383" y="413385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Oil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512400" y="120150"/>
            <a:ext cx="8424000" cy="466731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Primary energy consumption by region 2011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5834892" y="6042825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4" name="Content Placeholder 6" descr="PRIB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8649" y="749257"/>
            <a:ext cx="7860075" cy="52767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6454" y="148590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Coal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6611" y="2047875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Hydro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150" y="231457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Nuclear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147" y="3102173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5533" y="413385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Oil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5307" y="1895475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RET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038475" y="44450"/>
            <a:ext cx="5838826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ts val="2600"/>
              </a:lnSpc>
            </a:pPr>
            <a:r>
              <a:rPr lang="en-GB" sz="2400" dirty="0">
                <a:latin typeface="Arial" pitchFamily="34" charset="0"/>
                <a:cs typeface="Arial" pitchFamily="34" charset="0"/>
              </a:rPr>
              <a:t>Primary energy consumption per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capita</a:t>
            </a:r>
          </a:p>
          <a:p>
            <a:pPr algn="r">
              <a:lnSpc>
                <a:spcPts val="2600"/>
              </a:lnSpc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2008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045" y="1095375"/>
            <a:ext cx="8275455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238602" y="5733338"/>
            <a:ext cx="3632725" cy="25391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1050" b="0" dirty="0" smtClean="0">
                <a:latin typeface="Arial" pitchFamily="34" charset="0"/>
                <a:cs typeface="Arial" pitchFamily="34" charset="0"/>
              </a:rPr>
              <a:t>Source: BP Statistical Review of World Energy June 2009</a:t>
            </a:r>
            <a:endParaRPr lang="en-US" sz="105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440" y="4191000"/>
            <a:ext cx="1855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 smtClean="0"/>
              <a:t>Tonnes oil equivalent</a:t>
            </a:r>
            <a:endParaRPr lang="en-US" b="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038475" y="44450"/>
            <a:ext cx="5838826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ts val="2600"/>
              </a:lnSpc>
            </a:pPr>
            <a:r>
              <a:rPr lang="en-GB" sz="2400" dirty="0">
                <a:latin typeface="Arial" pitchFamily="34" charset="0"/>
                <a:cs typeface="Arial" pitchFamily="34" charset="0"/>
              </a:rPr>
              <a:t>Primary energy consumption per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capita</a:t>
            </a:r>
          </a:p>
          <a:p>
            <a:pPr algn="r">
              <a:lnSpc>
                <a:spcPts val="2600"/>
              </a:lnSpc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2011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6076950" y="6052350"/>
            <a:ext cx="2811826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" name="Content Placeholder 7" descr="PRI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924" y="814758"/>
            <a:ext cx="8079151" cy="515349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Custom Desig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rgbClr val="006699"/>
        </a:solidFill>
        <a:ln w="762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8711</TotalTime>
  <Words>639</Words>
  <Application>Microsoft Office PowerPoint</Application>
  <PresentationFormat>On-screen Show (4:3)</PresentationFormat>
  <Paragraphs>163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Custom Design</vt:lpstr>
      <vt:lpstr>2_Custom Design</vt:lpstr>
      <vt:lpstr>3_Custom Design</vt:lpstr>
      <vt:lpstr>4_Custom Design</vt:lpstr>
      <vt:lpstr>1_Custom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Mitchell, Professor C. Paul</dc:creator>
  <cp:lastModifiedBy>Mitchell, Professor C. Paul</cp:lastModifiedBy>
  <cp:revision>563</cp:revision>
  <dcterms:created xsi:type="dcterms:W3CDTF">2005-11-28T13:57:02Z</dcterms:created>
  <dcterms:modified xsi:type="dcterms:W3CDTF">2012-09-12T12:32:32Z</dcterms:modified>
</cp:coreProperties>
</file>